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56" r:id="rId5"/>
    <p:sldId id="279" r:id="rId6"/>
    <p:sldId id="280" r:id="rId7"/>
    <p:sldId id="278" r:id="rId8"/>
    <p:sldId id="282" r:id="rId9"/>
    <p:sldId id="284" r:id="rId10"/>
    <p:sldId id="285" r:id="rId11"/>
    <p:sldId id="286" r:id="rId12"/>
    <p:sldId id="287" r:id="rId13"/>
    <p:sldId id="28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F779243-5730-45DF-9DDC-32457B553828}">
          <p14:sldIdLst>
            <p14:sldId id="256"/>
            <p14:sldId id="279"/>
            <p14:sldId id="280"/>
            <p14:sldId id="278"/>
            <p14:sldId id="282"/>
            <p14:sldId id="284"/>
            <p14:sldId id="285"/>
            <p14:sldId id="286"/>
            <p14:sldId id="287"/>
            <p14:sldId id="28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3E4D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2" d="100"/>
          <a:sy n="102" d="100"/>
        </p:scale>
        <p:origin x="126" y="29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52ADB1-275D-430A-89EE-5C7E6CFF6FF2}" type="datetimeFigureOut">
              <a:rPr lang="en-US" smtClean="0"/>
              <a:t>5/1/2022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25628-3A68-42F4-BA86-981817953149}" type="slidenum">
              <a:rPr lang="en-US" smtClean="0"/>
              <a:t>‹#›</a:t>
            </a:fld>
            <a:endParaRPr lang="en-US" dirty="0"/>
          </a:p>
        </p:txBody>
      </p:sp>
    </p:spTree>
    <p:extLst>
      <p:ext uri="{BB962C8B-B14F-4D97-AF65-F5344CB8AC3E}">
        <p14:creationId xmlns:p14="http://schemas.microsoft.com/office/powerpoint/2010/main" val="649258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7005E26E-BCB2-4FD5-8FD5-81A5EAE94C21}" type="datetime1">
              <a:rPr lang="en-US" smtClean="0"/>
              <a:t>5/1/2022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C2E9B8-0487-42E4-B571-744A3D775783}" type="datetime1">
              <a:rPr lang="en-US" smtClean="0"/>
              <a:t>5/1/2022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52E32D-1E84-43FD-8158-FFFE757EB0E8}" type="datetime1">
              <a:rPr lang="en-US" smtClean="0"/>
              <a:t>5/1/2022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85C470-CD19-455C-B830-6D252EAD7FE5}" type="datetime1">
              <a:rPr lang="en-US" smtClean="0"/>
              <a:t>5/1/2022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F85C43C-50D9-4F49-A136-0EFF292F93ED}" type="datetime1">
              <a:rPr lang="en-US" smtClean="0"/>
              <a:t>5/1/2022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53B1A3-0AEF-4064-A724-D27D660C8653}" type="datetime1">
              <a:rPr lang="en-US" smtClean="0"/>
              <a:t>5/1/2022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D5D0F2-BF66-4A24-9384-A0129B196518}" type="datetime1">
              <a:rPr lang="en-US" smtClean="0"/>
              <a:t>5/1/2022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C318A6C-4F6B-48D2-BDB0-D7413B3FDB0A}" type="datetime1">
              <a:rPr lang="en-US" smtClean="0"/>
              <a:t>5/1/2022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01ECED-6ECE-4989-B917-9D4D7E6D3C76}" type="datetime1">
              <a:rPr lang="en-US" smtClean="0"/>
              <a:t>5/1/2022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B570E1-CB40-488E-8C6F-EF4211DFFCB0}" type="datetime1">
              <a:rPr lang="en-US" smtClean="0"/>
              <a:t>5/1/2022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CEB6AF-9F5C-43BE-879E-CB9514111250}" type="datetime1">
              <a:rPr lang="en-US" smtClean="0"/>
              <a:t>5/1/2022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E424C-FCA3-4EDD-B274-8E055D649B7D}" type="datetime1">
              <a:rPr lang="en-US" smtClean="0"/>
              <a:t>5/1/2022</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230BD1B1-AA22-48F1-B3ED-579CD284605D}"/>
              </a:ext>
              <a:ext uri="{C183D7F6-B498-43B3-948B-1728B52AA6E4}">
                <adec:decorative xmlns:adec="http://schemas.microsoft.com/office/drawing/2017/decorative" val="1"/>
              </a:ext>
            </a:extLst>
          </p:cNvPr>
          <p:cNvPicPr>
            <a:picLocks noChangeAspect="1"/>
          </p:cNvPicPr>
          <p:nvPr/>
        </p:nvPicPr>
        <p:blipFill rotWithShape="1">
          <a:blip r:embed="rId2"/>
          <a:srcRect r="52444" b="-1"/>
          <a:stretch/>
        </p:blipFill>
        <p:spPr>
          <a:xfrm>
            <a:off x="20" y="975"/>
            <a:ext cx="12191980" cy="6858000"/>
          </a:xfrm>
          <a:prstGeom prst="rect">
            <a:avLst/>
          </a:prstGeom>
        </p:spPr>
      </p:pic>
      <p:sp>
        <p:nvSpPr>
          <p:cNvPr id="21" name="Rectangle 20">
            <a:extLst>
              <a:ext uri="{FF2B5EF4-FFF2-40B4-BE49-F238E27FC236}">
                <a16:creationId xmlns:a16="http://schemas.microsoft.com/office/drawing/2014/main" id="{EAA48FC5-3C83-4F1B-BC33-DF0B588F8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6" y="3064931"/>
            <a:ext cx="8295215"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D84FB-5D02-47D2-98FD-4F01A02E2AEA}"/>
              </a:ext>
            </a:extLst>
          </p:cNvPr>
          <p:cNvSpPr>
            <a:spLocks noGrp="1"/>
          </p:cNvSpPr>
          <p:nvPr>
            <p:ph type="ctrTitle"/>
          </p:nvPr>
        </p:nvSpPr>
        <p:spPr>
          <a:xfrm>
            <a:off x="4309349" y="3429000"/>
            <a:ext cx="7501651" cy="1090938"/>
          </a:xfrm>
        </p:spPr>
        <p:txBody>
          <a:bodyPr anchor="b">
            <a:normAutofit/>
          </a:bodyPr>
          <a:lstStyle/>
          <a:p>
            <a:pPr algn="l"/>
            <a:r>
              <a:rPr lang="en-US" dirty="0">
                <a:solidFill>
                  <a:srgbClr val="FFFFFF"/>
                </a:solidFill>
              </a:rPr>
              <a:t>Team </a:t>
            </a:r>
            <a:r>
              <a:rPr lang="en-US" dirty="0" err="1">
                <a:solidFill>
                  <a:srgbClr val="FFFFFF"/>
                </a:solidFill>
              </a:rPr>
              <a:t>moneyball</a:t>
            </a:r>
            <a:endParaRPr lang="en-US" dirty="0">
              <a:solidFill>
                <a:srgbClr val="FFFFFF"/>
              </a:solidFill>
            </a:endParaRPr>
          </a:p>
        </p:txBody>
      </p:sp>
      <p:sp>
        <p:nvSpPr>
          <p:cNvPr id="3" name="Subtitle 2">
            <a:extLst>
              <a:ext uri="{FF2B5EF4-FFF2-40B4-BE49-F238E27FC236}">
                <a16:creationId xmlns:a16="http://schemas.microsoft.com/office/drawing/2014/main" id="{E9F6641D-ADF3-40BD-9BA3-E740E77C8826}"/>
              </a:ext>
            </a:extLst>
          </p:cNvPr>
          <p:cNvSpPr>
            <a:spLocks noGrp="1"/>
          </p:cNvSpPr>
          <p:nvPr>
            <p:ph type="subTitle" idx="1"/>
          </p:nvPr>
        </p:nvSpPr>
        <p:spPr>
          <a:xfrm>
            <a:off x="4309349" y="4779313"/>
            <a:ext cx="7501650" cy="514816"/>
          </a:xfrm>
        </p:spPr>
        <p:txBody>
          <a:bodyPr anchor="t">
            <a:normAutofit/>
          </a:bodyPr>
          <a:lstStyle/>
          <a:p>
            <a:r>
              <a:rPr lang="en-US" sz="18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Andrew Cowan, Daniel Fernandez, Kadien Peart, Drew Williams</a:t>
            </a:r>
          </a:p>
        </p:txBody>
      </p:sp>
      <p:cxnSp>
        <p:nvCxnSpPr>
          <p:cNvPr id="23" name="Straight Connector 22">
            <a:extLst>
              <a:ext uri="{FF2B5EF4-FFF2-40B4-BE49-F238E27FC236}">
                <a16:creationId xmlns:a16="http://schemas.microsoft.com/office/drawing/2014/main" id="{62F01714-1A39-4194-BD47-8A9960C59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09349" y="4666480"/>
            <a:ext cx="6832499" cy="0"/>
          </a:xfrm>
          <a:prstGeom prst="line">
            <a:avLst/>
          </a:prstGeom>
          <a:ln w="22225">
            <a:solidFill>
              <a:srgbClr val="4AC4E3"/>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6257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2000"/>
            <a:lum/>
          </a:blip>
          <a:srcRect/>
          <a:stretch>
            <a:fillRect l="-13000" r="-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C2839-DBE2-4477-8580-AA8550F8482D}"/>
              </a:ext>
            </a:extLst>
          </p:cNvPr>
          <p:cNvSpPr>
            <a:spLocks noGrp="1"/>
          </p:cNvSpPr>
          <p:nvPr>
            <p:ph type="title"/>
          </p:nvPr>
        </p:nvSpPr>
        <p:spPr>
          <a:xfrm>
            <a:off x="1061837" y="876912"/>
            <a:ext cx="9720072" cy="848192"/>
          </a:xfrm>
        </p:spPr>
        <p:txBody>
          <a:bodyPr/>
          <a:lstStyle/>
          <a:p>
            <a:r>
              <a:rPr lang="en-US" dirty="0">
                <a:solidFill>
                  <a:schemeClr val="bg1"/>
                </a:solidFill>
              </a:rPr>
              <a:t>Implications and Takeaways</a:t>
            </a:r>
          </a:p>
        </p:txBody>
      </p:sp>
      <p:sp>
        <p:nvSpPr>
          <p:cNvPr id="5" name="Content Placeholder 4">
            <a:extLst>
              <a:ext uri="{FF2B5EF4-FFF2-40B4-BE49-F238E27FC236}">
                <a16:creationId xmlns:a16="http://schemas.microsoft.com/office/drawing/2014/main" id="{E280D031-2548-49CE-8D42-5960150F6B9D}"/>
              </a:ext>
            </a:extLst>
          </p:cNvPr>
          <p:cNvSpPr>
            <a:spLocks noGrp="1"/>
          </p:cNvSpPr>
          <p:nvPr>
            <p:ph idx="1"/>
          </p:nvPr>
        </p:nvSpPr>
        <p:spPr>
          <a:xfrm>
            <a:off x="797885" y="2069183"/>
            <a:ext cx="10740523" cy="4023360"/>
          </a:xfrm>
          <a:solidFill>
            <a:schemeClr val="accent6">
              <a:lumMod val="20000"/>
              <a:lumOff val="80000"/>
            </a:schemeClr>
          </a:solidFill>
        </p:spPr>
        <p:txBody>
          <a:bodyPr/>
          <a:lstStyle/>
          <a:p>
            <a:r>
              <a:rPr lang="en-US" dirty="0"/>
              <a:t>With this analysis, there are several highlights that Press Sports will be better able to take away: </a:t>
            </a:r>
          </a:p>
          <a:p>
            <a:r>
              <a:rPr lang="en-US" dirty="0"/>
              <a:t>- A better understanding of the experience of their users and work to further develop the type of tools and actions that they will provide in the future to improve user engagement and retention. </a:t>
            </a:r>
          </a:p>
          <a:p>
            <a:r>
              <a:rPr lang="en-US" dirty="0"/>
              <a:t>- The business will also be able to leverage their current base of users to promote the app and increase market penetration by understanding what drives user engagement. </a:t>
            </a:r>
          </a:p>
          <a:p>
            <a:r>
              <a:rPr lang="en-US" dirty="0"/>
              <a:t>- Press Sports will also gain a better understanding of where their marketing campaigns or resources may be most effective by using the heatmap provided by Google Maps</a:t>
            </a:r>
          </a:p>
        </p:txBody>
      </p:sp>
    </p:spTree>
    <p:extLst>
      <p:ext uri="{BB962C8B-B14F-4D97-AF65-F5344CB8AC3E}">
        <p14:creationId xmlns:p14="http://schemas.microsoft.com/office/powerpoint/2010/main" val="131666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0" r="-10000"/>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0C6D74-4BB6-4B27-BBF6-C0449544650C}"/>
              </a:ext>
            </a:extLst>
          </p:cNvPr>
          <p:cNvSpPr>
            <a:spLocks noGrp="1"/>
          </p:cNvSpPr>
          <p:nvPr>
            <p:ph type="title"/>
          </p:nvPr>
        </p:nvSpPr>
        <p:spPr/>
        <p:txBody>
          <a:bodyPr/>
          <a:lstStyle/>
          <a:p>
            <a:r>
              <a:rPr lang="en-US">
                <a:solidFill>
                  <a:schemeClr val="bg1">
                    <a:lumMod val="95000"/>
                  </a:schemeClr>
                </a:solidFill>
              </a:rPr>
              <a:t>Introduction</a:t>
            </a:r>
            <a:endParaRPr lang="en-US" dirty="0">
              <a:solidFill>
                <a:schemeClr val="bg1">
                  <a:lumMod val="95000"/>
                </a:schemeClr>
              </a:solidFill>
            </a:endParaRPr>
          </a:p>
        </p:txBody>
      </p:sp>
    </p:spTree>
    <p:extLst>
      <p:ext uri="{BB962C8B-B14F-4D97-AF65-F5344CB8AC3E}">
        <p14:creationId xmlns:p14="http://schemas.microsoft.com/office/powerpoint/2010/main" val="4222659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9E4C68A-A4A9-48A4-9FF2-D2896B1EA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2B9AEA5-52CB-49A6-AF8A-33502F291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2A54DC-EEC1-4F68-BCAE-841B38077FF9}"/>
              </a:ext>
            </a:extLst>
          </p:cNvPr>
          <p:cNvSpPr>
            <a:spLocks noGrp="1"/>
          </p:cNvSpPr>
          <p:nvPr>
            <p:ph type="title"/>
          </p:nvPr>
        </p:nvSpPr>
        <p:spPr>
          <a:xfrm>
            <a:off x="964788" y="804333"/>
            <a:ext cx="3391900" cy="5249334"/>
          </a:xfrm>
        </p:spPr>
        <p:txBody>
          <a:bodyPr>
            <a:normAutofit/>
          </a:bodyPr>
          <a:lstStyle/>
          <a:p>
            <a:pPr algn="r"/>
            <a:r>
              <a:rPr lang="en-US">
                <a:solidFill>
                  <a:srgbClr val="FFFFFF"/>
                </a:solidFill>
              </a:rPr>
              <a:t>Questions we wanted to answer</a:t>
            </a:r>
          </a:p>
        </p:txBody>
      </p:sp>
      <p:sp>
        <p:nvSpPr>
          <p:cNvPr id="6" name="Content Placeholder 5">
            <a:extLst>
              <a:ext uri="{FF2B5EF4-FFF2-40B4-BE49-F238E27FC236}">
                <a16:creationId xmlns:a16="http://schemas.microsoft.com/office/drawing/2014/main" id="{4C0F83E2-C288-4378-8613-33A94959BA6D}"/>
              </a:ext>
            </a:extLst>
          </p:cNvPr>
          <p:cNvSpPr>
            <a:spLocks noGrp="1"/>
          </p:cNvSpPr>
          <p:nvPr>
            <p:ph idx="1"/>
          </p:nvPr>
        </p:nvSpPr>
        <p:spPr>
          <a:xfrm>
            <a:off x="4951048" y="804333"/>
            <a:ext cx="6306003" cy="5249334"/>
          </a:xfrm>
        </p:spPr>
        <p:txBody>
          <a:bodyPr anchor="ctr">
            <a:normAutofit/>
          </a:bodyPr>
          <a:lstStyle/>
          <a:p>
            <a:pPr lvl="1">
              <a:buFont typeface="Wingdings" panose="05000000000000000000" pitchFamily="2" charset="2"/>
              <a:buChar char="Ø"/>
            </a:pPr>
            <a:r>
              <a:rPr lang="en-US" dirty="0"/>
              <a:t> A higher number of students at a school results in a higher number of posts </a:t>
            </a:r>
          </a:p>
          <a:p>
            <a:pPr lvl="1">
              <a:buFont typeface="Wingdings" panose="05000000000000000000" pitchFamily="2" charset="2"/>
              <a:buChar char="Ø"/>
            </a:pPr>
            <a:r>
              <a:rPr lang="en-US" dirty="0"/>
              <a:t> A higher number of students at a school results in a higher number of actions </a:t>
            </a:r>
          </a:p>
          <a:p>
            <a:pPr lvl="1">
              <a:buFont typeface="Wingdings" panose="05000000000000000000" pitchFamily="2" charset="2"/>
              <a:buChar char="Ø"/>
            </a:pPr>
            <a:r>
              <a:rPr lang="en-US" dirty="0"/>
              <a:t> A higher number of followers a user has will lead to a higher number of posts</a:t>
            </a:r>
          </a:p>
          <a:p>
            <a:pPr lvl="1">
              <a:buFont typeface="Wingdings" panose="05000000000000000000" pitchFamily="2" charset="2"/>
              <a:buChar char="Ø"/>
            </a:pPr>
            <a:r>
              <a:rPr lang="en-US" dirty="0"/>
              <a:t> A higher number of followers a user  has will lead to a higher number of actions</a:t>
            </a:r>
          </a:p>
          <a:p>
            <a:pPr lvl="1">
              <a:buFont typeface="Wingdings" panose="05000000000000000000" pitchFamily="2" charset="2"/>
              <a:buChar char="Ø"/>
            </a:pPr>
            <a:r>
              <a:rPr lang="en-US" dirty="0"/>
              <a:t> The more likes a user receives will inspire more posts by the user</a:t>
            </a:r>
          </a:p>
          <a:p>
            <a:pPr lvl="1">
              <a:buFont typeface="Wingdings" panose="05000000000000000000" pitchFamily="2" charset="2"/>
              <a:buChar char="Ø"/>
            </a:pPr>
            <a:r>
              <a:rPr lang="en-US" dirty="0"/>
              <a:t> The more likes a user receives will inspire more actions by the user</a:t>
            </a:r>
          </a:p>
          <a:p>
            <a:pPr lvl="1">
              <a:buFont typeface="Wingdings" panose="05000000000000000000" pitchFamily="2" charset="2"/>
              <a:buChar char="Ø"/>
            </a:pPr>
            <a:endParaRPr lang="en-US" dirty="0"/>
          </a:p>
          <a:p>
            <a:pPr lvl="1">
              <a:buFont typeface="Wingdings" panose="05000000000000000000" pitchFamily="2" charset="2"/>
              <a:buChar char="Ø"/>
            </a:pPr>
            <a:endParaRPr lang="en-US" dirty="0"/>
          </a:p>
        </p:txBody>
      </p:sp>
    </p:spTree>
    <p:extLst>
      <p:ext uri="{BB962C8B-B14F-4D97-AF65-F5344CB8AC3E}">
        <p14:creationId xmlns:p14="http://schemas.microsoft.com/office/powerpoint/2010/main" val="41872757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4000"/>
            <a:lum/>
          </a:blip>
          <a:srcRect/>
          <a:stretch>
            <a:fillRect l="-13000" r="-13000"/>
          </a:stretch>
        </a:blip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15F1CC53-719A-4763-BF30-5E25A63CEF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7793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634DCA-5463-40D5-912A-494E68CEBEAF}"/>
              </a:ext>
            </a:extLst>
          </p:cNvPr>
          <p:cNvSpPr>
            <a:spLocks noGrp="1"/>
          </p:cNvSpPr>
          <p:nvPr>
            <p:ph type="title"/>
          </p:nvPr>
        </p:nvSpPr>
        <p:spPr>
          <a:xfrm>
            <a:off x="524256" y="4767072"/>
            <a:ext cx="6594189" cy="1625210"/>
          </a:xfrm>
        </p:spPr>
        <p:txBody>
          <a:bodyPr vert="horz" lIns="91440" tIns="45720" rIns="91440" bIns="45720" rtlCol="0" anchor="ctr">
            <a:normAutofit/>
          </a:bodyPr>
          <a:lstStyle/>
          <a:p>
            <a:r>
              <a:rPr lang="en-US" spc="100" dirty="0">
                <a:solidFill>
                  <a:srgbClr val="FFFFFF"/>
                </a:solidFill>
              </a:rPr>
              <a:t>Data source</a:t>
            </a:r>
          </a:p>
        </p:txBody>
      </p:sp>
      <p:pic>
        <p:nvPicPr>
          <p:cNvPr id="6" name="Picture Placeholder 5" descr="Map&#10;&#10;Description automatically generated">
            <a:extLst>
              <a:ext uri="{FF2B5EF4-FFF2-40B4-BE49-F238E27FC236}">
                <a16:creationId xmlns:a16="http://schemas.microsoft.com/office/drawing/2014/main" id="{9BB3427B-09B8-4146-96E8-718974EE03D1}"/>
              </a:ext>
            </a:extLst>
          </p:cNvPr>
          <p:cNvPicPr>
            <a:picLocks noGrp="1" noChangeAspect="1"/>
          </p:cNvPicPr>
          <p:nvPr>
            <p:ph type="pic" idx="1"/>
          </p:nvPr>
        </p:nvPicPr>
        <p:blipFill rotWithShape="1">
          <a:blip r:embed="rId3"/>
          <a:srcRect l="2479" r="-1" b="-1"/>
          <a:stretch/>
        </p:blipFill>
        <p:spPr>
          <a:xfrm>
            <a:off x="327547" y="321733"/>
            <a:ext cx="7058306" cy="4107392"/>
          </a:xfrm>
          <a:prstGeom prst="rect">
            <a:avLst/>
          </a:prstGeom>
        </p:spPr>
      </p:pic>
      <p:sp>
        <p:nvSpPr>
          <p:cNvPr id="15" name="Rectangle 14">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7BB7C515-42FF-4A87-884F-B5CB9D3BC471}"/>
              </a:ext>
            </a:extLst>
          </p:cNvPr>
          <p:cNvSpPr>
            <a:spLocks noGrp="1"/>
          </p:cNvSpPr>
          <p:nvPr>
            <p:ph type="body" sz="half" idx="2"/>
          </p:nvPr>
        </p:nvSpPr>
        <p:spPr>
          <a:xfrm>
            <a:off x="8029319" y="917725"/>
            <a:ext cx="3424739" cy="4852362"/>
          </a:xfrm>
        </p:spPr>
        <p:txBody>
          <a:bodyPr vert="horz" lIns="45720" tIns="45720" rIns="45720" bIns="45720" rtlCol="0" anchor="ctr">
            <a:normAutofit/>
          </a:bodyPr>
          <a:lstStyle/>
          <a:p>
            <a:pPr>
              <a:lnSpc>
                <a:spcPct val="90000"/>
              </a:lnSpc>
            </a:pPr>
            <a:r>
              <a:rPr lang="en-US" dirty="0">
                <a:solidFill>
                  <a:srgbClr val="FFFFFF"/>
                </a:solidFill>
              </a:rPr>
              <a:t>The team was able to obtain a large dataset containing information about each user from Press Sports via a CSV file. The file contained user-related information regarding their interaction with the app which was used to facilitate the analysis. </a:t>
            </a:r>
          </a:p>
          <a:p>
            <a:pPr>
              <a:lnSpc>
                <a:spcPct val="90000"/>
              </a:lnSpc>
            </a:pPr>
            <a:r>
              <a:rPr lang="en-US" dirty="0">
                <a:solidFill>
                  <a:srgbClr val="FFFFFF"/>
                </a:solidFill>
              </a:rPr>
              <a:t>This data included user details such as:</a:t>
            </a:r>
          </a:p>
          <a:p>
            <a:pPr marL="285750" indent="-285750">
              <a:lnSpc>
                <a:spcPct val="90000"/>
              </a:lnSpc>
              <a:buFontTx/>
              <a:buChar char="-"/>
            </a:pPr>
            <a:r>
              <a:rPr lang="en-US" dirty="0">
                <a:solidFill>
                  <a:srgbClr val="FFFFFF"/>
                </a:solidFill>
              </a:rPr>
              <a:t>IDs </a:t>
            </a:r>
          </a:p>
          <a:p>
            <a:pPr marL="285750" indent="-285750">
              <a:lnSpc>
                <a:spcPct val="90000"/>
              </a:lnSpc>
              <a:buFontTx/>
              <a:buChar char="-"/>
            </a:pPr>
            <a:r>
              <a:rPr lang="en-US" dirty="0">
                <a:solidFill>
                  <a:srgbClr val="FFFFFF"/>
                </a:solidFill>
              </a:rPr>
              <a:t>School name</a:t>
            </a:r>
          </a:p>
          <a:p>
            <a:pPr marL="285750" indent="-285750">
              <a:lnSpc>
                <a:spcPct val="90000"/>
              </a:lnSpc>
              <a:buFontTx/>
              <a:buChar char="-"/>
            </a:pPr>
            <a:r>
              <a:rPr lang="en-US" dirty="0">
                <a:solidFill>
                  <a:srgbClr val="FFFFFF"/>
                </a:solidFill>
              </a:rPr>
              <a:t>State</a:t>
            </a:r>
          </a:p>
          <a:p>
            <a:pPr marL="285750" indent="-285750">
              <a:lnSpc>
                <a:spcPct val="90000"/>
              </a:lnSpc>
              <a:buFontTx/>
              <a:buChar char="-"/>
            </a:pPr>
            <a:r>
              <a:rPr lang="en-US" dirty="0">
                <a:solidFill>
                  <a:srgbClr val="FFFFFF"/>
                </a:solidFill>
              </a:rPr>
              <a:t>Number of Followers</a:t>
            </a:r>
          </a:p>
          <a:p>
            <a:pPr marL="285750" indent="-285750">
              <a:lnSpc>
                <a:spcPct val="90000"/>
              </a:lnSpc>
              <a:buFontTx/>
              <a:buChar char="-"/>
            </a:pPr>
            <a:r>
              <a:rPr lang="en-US" dirty="0">
                <a:solidFill>
                  <a:srgbClr val="FFFFFF"/>
                </a:solidFill>
              </a:rPr>
              <a:t>Posts</a:t>
            </a:r>
          </a:p>
          <a:p>
            <a:pPr marL="285750" indent="-285750">
              <a:lnSpc>
                <a:spcPct val="90000"/>
              </a:lnSpc>
              <a:buFontTx/>
              <a:buChar char="-"/>
            </a:pPr>
            <a:r>
              <a:rPr lang="en-US" dirty="0">
                <a:solidFill>
                  <a:srgbClr val="FFFFFF"/>
                </a:solidFill>
              </a:rPr>
              <a:t>Actions</a:t>
            </a:r>
          </a:p>
        </p:txBody>
      </p:sp>
    </p:spTree>
    <p:extLst>
      <p:ext uri="{BB962C8B-B14F-4D97-AF65-F5344CB8AC3E}">
        <p14:creationId xmlns:p14="http://schemas.microsoft.com/office/powerpoint/2010/main" val="3548100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4000"/>
            <a:lum/>
          </a:blip>
          <a:srcRect/>
          <a:stretch>
            <a:fillRect l="-13000" r="-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D834E-A64B-4DE6-B070-DD7C91F5D387}"/>
              </a:ext>
            </a:extLst>
          </p:cNvPr>
          <p:cNvSpPr>
            <a:spLocks noGrp="1"/>
          </p:cNvSpPr>
          <p:nvPr>
            <p:ph type="title"/>
          </p:nvPr>
        </p:nvSpPr>
        <p:spPr/>
        <p:txBody>
          <a:bodyPr/>
          <a:lstStyle/>
          <a:p>
            <a:r>
              <a:rPr lang="en-US" dirty="0">
                <a:solidFill>
                  <a:schemeClr val="bg1">
                    <a:lumMod val="95000"/>
                  </a:schemeClr>
                </a:solidFill>
              </a:rPr>
              <a:t>Data Exploration and cleaning</a:t>
            </a:r>
          </a:p>
        </p:txBody>
      </p:sp>
      <p:pic>
        <p:nvPicPr>
          <p:cNvPr id="7" name="Content Placeholder 6" descr="Graphical user interface, text, application, email&#10;&#10;Description automatically generated">
            <a:extLst>
              <a:ext uri="{FF2B5EF4-FFF2-40B4-BE49-F238E27FC236}">
                <a16:creationId xmlns:a16="http://schemas.microsoft.com/office/drawing/2014/main" id="{F9DD4456-DD09-447C-8AF9-E77923E2EAE0}"/>
              </a:ext>
            </a:extLst>
          </p:cNvPr>
          <p:cNvPicPr>
            <a:picLocks noGrp="1" noChangeAspect="1"/>
          </p:cNvPicPr>
          <p:nvPr>
            <p:ph sz="half" idx="1"/>
          </p:nvPr>
        </p:nvPicPr>
        <p:blipFill>
          <a:blip r:embed="rId3"/>
          <a:stretch>
            <a:fillRect/>
          </a:stretch>
        </p:blipFill>
        <p:spPr>
          <a:xfrm>
            <a:off x="164034" y="1894788"/>
            <a:ext cx="5825603" cy="4022389"/>
          </a:xfrm>
          <a:ln w="28575">
            <a:solidFill>
              <a:schemeClr val="tx1"/>
            </a:solidFill>
          </a:ln>
        </p:spPr>
      </p:pic>
      <p:pic>
        <p:nvPicPr>
          <p:cNvPr id="9" name="Content Placeholder 8" descr="Graphical user interface, text, application&#10;&#10;Description automatically generated">
            <a:extLst>
              <a:ext uri="{FF2B5EF4-FFF2-40B4-BE49-F238E27FC236}">
                <a16:creationId xmlns:a16="http://schemas.microsoft.com/office/drawing/2014/main" id="{0ACBA938-2839-4E16-8177-EA02E02BCE3D}"/>
              </a:ext>
            </a:extLst>
          </p:cNvPr>
          <p:cNvPicPr>
            <a:picLocks noGrp="1" noChangeAspect="1"/>
          </p:cNvPicPr>
          <p:nvPr>
            <p:ph sz="half" idx="2"/>
          </p:nvPr>
        </p:nvPicPr>
        <p:blipFill>
          <a:blip r:embed="rId4"/>
          <a:stretch>
            <a:fillRect/>
          </a:stretch>
        </p:blipFill>
        <p:spPr>
          <a:xfrm>
            <a:off x="5989637" y="1894788"/>
            <a:ext cx="5903361" cy="4022388"/>
          </a:xfrm>
          <a:ln w="28575">
            <a:solidFill>
              <a:schemeClr val="tx1"/>
            </a:solidFill>
          </a:ln>
        </p:spPr>
      </p:pic>
    </p:spTree>
    <p:extLst>
      <p:ext uri="{BB962C8B-B14F-4D97-AF65-F5344CB8AC3E}">
        <p14:creationId xmlns:p14="http://schemas.microsoft.com/office/powerpoint/2010/main" val="1115646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2000"/>
            <a:lum/>
          </a:blip>
          <a:srcRect/>
          <a:stretch>
            <a:fillRect l="-13000" r="-13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9FB5A59-B2B7-45C7-AE81-C201478E8B91}"/>
              </a:ext>
            </a:extLst>
          </p:cNvPr>
          <p:cNvSpPr/>
          <p:nvPr/>
        </p:nvSpPr>
        <p:spPr>
          <a:xfrm>
            <a:off x="276526" y="742949"/>
            <a:ext cx="11395265" cy="1581485"/>
          </a:xfrm>
          <a:prstGeom prst="rect">
            <a:avLst/>
          </a:prstGeom>
          <a:solidFill>
            <a:srgbClr val="B3E4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3D834E-A64B-4DE6-B070-DD7C91F5D387}"/>
              </a:ext>
            </a:extLst>
          </p:cNvPr>
          <p:cNvSpPr>
            <a:spLocks noGrp="1"/>
          </p:cNvSpPr>
          <p:nvPr>
            <p:ph type="title"/>
          </p:nvPr>
        </p:nvSpPr>
        <p:spPr/>
        <p:txBody>
          <a:bodyPr/>
          <a:lstStyle/>
          <a:p>
            <a:r>
              <a:rPr lang="en-US" dirty="0">
                <a:solidFill>
                  <a:schemeClr val="tx1">
                    <a:lumMod val="85000"/>
                    <a:lumOff val="15000"/>
                  </a:schemeClr>
                </a:solidFill>
              </a:rPr>
              <a:t>Data analysis</a:t>
            </a:r>
          </a:p>
        </p:txBody>
      </p:sp>
      <p:pic>
        <p:nvPicPr>
          <p:cNvPr id="7" name="Content Placeholder 6">
            <a:extLst>
              <a:ext uri="{FF2B5EF4-FFF2-40B4-BE49-F238E27FC236}">
                <a16:creationId xmlns:a16="http://schemas.microsoft.com/office/drawing/2014/main" id="{F9DD4456-DD09-447C-8AF9-E77923E2EAE0}"/>
              </a:ext>
            </a:extLst>
          </p:cNvPr>
          <p:cNvPicPr>
            <a:picLocks noGrp="1" noChangeAspect="1"/>
          </p:cNvPicPr>
          <p:nvPr>
            <p:ph sz="half" idx="1"/>
          </p:nvPr>
        </p:nvPicPr>
        <p:blipFill>
          <a:blip r:embed="rId3"/>
          <a:srcRect/>
          <a:stretch/>
        </p:blipFill>
        <p:spPr>
          <a:xfrm>
            <a:off x="276527" y="2324435"/>
            <a:ext cx="5819473" cy="4022389"/>
          </a:xfrm>
          <a:solidFill>
            <a:schemeClr val="accent4">
              <a:lumMod val="40000"/>
              <a:lumOff val="60000"/>
            </a:schemeClr>
          </a:solidFill>
          <a:ln w="28575">
            <a:noFill/>
          </a:ln>
        </p:spPr>
      </p:pic>
      <p:pic>
        <p:nvPicPr>
          <p:cNvPr id="9" name="Content Placeholder 8">
            <a:extLst>
              <a:ext uri="{FF2B5EF4-FFF2-40B4-BE49-F238E27FC236}">
                <a16:creationId xmlns:a16="http://schemas.microsoft.com/office/drawing/2014/main" id="{0ACBA938-2839-4E16-8177-EA02E02BCE3D}"/>
              </a:ext>
            </a:extLst>
          </p:cNvPr>
          <p:cNvPicPr>
            <a:picLocks noGrp="1" noChangeAspect="1"/>
          </p:cNvPicPr>
          <p:nvPr>
            <p:ph sz="half" idx="2"/>
          </p:nvPr>
        </p:nvPicPr>
        <p:blipFill>
          <a:blip r:embed="rId4"/>
          <a:srcRect/>
          <a:stretch/>
        </p:blipFill>
        <p:spPr>
          <a:xfrm>
            <a:off x="6096000" y="2324436"/>
            <a:ext cx="5575792" cy="4022388"/>
          </a:xfrm>
          <a:solidFill>
            <a:schemeClr val="accent4">
              <a:lumMod val="40000"/>
              <a:lumOff val="60000"/>
            </a:schemeClr>
          </a:solidFill>
          <a:ln w="28575">
            <a:noFill/>
          </a:ln>
        </p:spPr>
      </p:pic>
      <p:sp>
        <p:nvSpPr>
          <p:cNvPr id="5" name="Content Placeholder 11">
            <a:extLst>
              <a:ext uri="{FF2B5EF4-FFF2-40B4-BE49-F238E27FC236}">
                <a16:creationId xmlns:a16="http://schemas.microsoft.com/office/drawing/2014/main" id="{5A6E41F4-5E5A-42CE-B50A-18D01AB7ACEC}"/>
              </a:ext>
            </a:extLst>
          </p:cNvPr>
          <p:cNvSpPr txBox="1">
            <a:spLocks/>
          </p:cNvSpPr>
          <p:nvPr/>
        </p:nvSpPr>
        <p:spPr>
          <a:xfrm>
            <a:off x="847151" y="1616254"/>
            <a:ext cx="8036745" cy="117730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dirty="0">
                <a:solidFill>
                  <a:schemeClr val="tx1">
                    <a:lumMod val="85000"/>
                    <a:lumOff val="15000"/>
                  </a:schemeClr>
                </a:solidFill>
              </a:rPr>
              <a:t>Testing the hypothesis that the higher number of students at a school will lead to a higher number of posts and actions.</a:t>
            </a:r>
          </a:p>
        </p:txBody>
      </p:sp>
    </p:spTree>
    <p:extLst>
      <p:ext uri="{BB962C8B-B14F-4D97-AF65-F5344CB8AC3E}">
        <p14:creationId xmlns:p14="http://schemas.microsoft.com/office/powerpoint/2010/main" val="1491839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2000"/>
            <a:lum/>
          </a:blip>
          <a:srcRect/>
          <a:stretch>
            <a:fillRect l="-16000" r="-16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B9C15DB-0F1C-4C29-B7A8-DB76A89916AD}"/>
              </a:ext>
            </a:extLst>
          </p:cNvPr>
          <p:cNvSpPr/>
          <p:nvPr/>
        </p:nvSpPr>
        <p:spPr>
          <a:xfrm>
            <a:off x="686237" y="742950"/>
            <a:ext cx="10694892" cy="1581485"/>
          </a:xfrm>
          <a:prstGeom prst="rect">
            <a:avLst/>
          </a:prstGeom>
          <a:solidFill>
            <a:srgbClr val="B3E4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3D834E-A64B-4DE6-B070-DD7C91F5D387}"/>
              </a:ext>
            </a:extLst>
          </p:cNvPr>
          <p:cNvSpPr>
            <a:spLocks noGrp="1"/>
          </p:cNvSpPr>
          <p:nvPr>
            <p:ph type="title"/>
          </p:nvPr>
        </p:nvSpPr>
        <p:spPr/>
        <p:txBody>
          <a:bodyPr/>
          <a:lstStyle/>
          <a:p>
            <a:r>
              <a:rPr lang="en-US" dirty="0">
                <a:solidFill>
                  <a:schemeClr val="tx1">
                    <a:lumMod val="85000"/>
                    <a:lumOff val="15000"/>
                  </a:schemeClr>
                </a:solidFill>
              </a:rPr>
              <a:t>Data analysis</a:t>
            </a:r>
          </a:p>
        </p:txBody>
      </p:sp>
      <p:pic>
        <p:nvPicPr>
          <p:cNvPr id="7" name="Content Placeholder 6">
            <a:extLst>
              <a:ext uri="{FF2B5EF4-FFF2-40B4-BE49-F238E27FC236}">
                <a16:creationId xmlns:a16="http://schemas.microsoft.com/office/drawing/2014/main" id="{F9DD4456-DD09-447C-8AF9-E77923E2EAE0}"/>
              </a:ext>
            </a:extLst>
          </p:cNvPr>
          <p:cNvPicPr>
            <a:picLocks noGrp="1" noChangeAspect="1"/>
          </p:cNvPicPr>
          <p:nvPr>
            <p:ph sz="half" idx="1"/>
          </p:nvPr>
        </p:nvPicPr>
        <p:blipFill>
          <a:blip r:embed="rId3"/>
          <a:srcRect/>
          <a:stretch/>
        </p:blipFill>
        <p:spPr>
          <a:xfrm>
            <a:off x="686237" y="2324436"/>
            <a:ext cx="5321882" cy="4022389"/>
          </a:xfrm>
          <a:solidFill>
            <a:schemeClr val="accent4">
              <a:lumMod val="40000"/>
              <a:lumOff val="60000"/>
            </a:schemeClr>
          </a:solidFill>
          <a:ln w="28575">
            <a:noFill/>
          </a:ln>
        </p:spPr>
      </p:pic>
      <p:pic>
        <p:nvPicPr>
          <p:cNvPr id="9" name="Content Placeholder 8">
            <a:extLst>
              <a:ext uri="{FF2B5EF4-FFF2-40B4-BE49-F238E27FC236}">
                <a16:creationId xmlns:a16="http://schemas.microsoft.com/office/drawing/2014/main" id="{0ACBA938-2839-4E16-8177-EA02E02BCE3D}"/>
              </a:ext>
            </a:extLst>
          </p:cNvPr>
          <p:cNvPicPr>
            <a:picLocks noGrp="1" noChangeAspect="1"/>
          </p:cNvPicPr>
          <p:nvPr>
            <p:ph sz="half" idx="2"/>
          </p:nvPr>
        </p:nvPicPr>
        <p:blipFill>
          <a:blip r:embed="rId4"/>
          <a:srcRect/>
          <a:stretch/>
        </p:blipFill>
        <p:spPr>
          <a:xfrm>
            <a:off x="6008119" y="2324436"/>
            <a:ext cx="5373010" cy="4022388"/>
          </a:xfrm>
          <a:solidFill>
            <a:schemeClr val="accent4">
              <a:lumMod val="40000"/>
              <a:lumOff val="60000"/>
            </a:schemeClr>
          </a:solidFill>
          <a:ln w="28575">
            <a:noFill/>
          </a:ln>
        </p:spPr>
      </p:pic>
      <p:sp>
        <p:nvSpPr>
          <p:cNvPr id="5" name="Content Placeholder 11">
            <a:extLst>
              <a:ext uri="{FF2B5EF4-FFF2-40B4-BE49-F238E27FC236}">
                <a16:creationId xmlns:a16="http://schemas.microsoft.com/office/drawing/2014/main" id="{5A6E41F4-5E5A-42CE-B50A-18D01AB7ACEC}"/>
              </a:ext>
            </a:extLst>
          </p:cNvPr>
          <p:cNvSpPr txBox="1">
            <a:spLocks/>
          </p:cNvSpPr>
          <p:nvPr/>
        </p:nvSpPr>
        <p:spPr>
          <a:xfrm>
            <a:off x="847151" y="1616254"/>
            <a:ext cx="8036745" cy="117730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dirty="0">
                <a:solidFill>
                  <a:schemeClr val="tx1">
                    <a:lumMod val="85000"/>
                    <a:lumOff val="15000"/>
                  </a:schemeClr>
                </a:solidFill>
              </a:rPr>
              <a:t>Testing the hypothesis that the more followers a user has will lead to a higher number of posts and actions.</a:t>
            </a:r>
          </a:p>
        </p:txBody>
      </p:sp>
    </p:spTree>
    <p:extLst>
      <p:ext uri="{BB962C8B-B14F-4D97-AF65-F5344CB8AC3E}">
        <p14:creationId xmlns:p14="http://schemas.microsoft.com/office/powerpoint/2010/main" val="1586561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2000"/>
            <a:lum/>
          </a:blip>
          <a:srcRect/>
          <a:stretch>
            <a:fillRect l="-16000" r="-16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B9C15DB-0F1C-4C29-B7A8-DB76A89916AD}"/>
              </a:ext>
            </a:extLst>
          </p:cNvPr>
          <p:cNvSpPr/>
          <p:nvPr/>
        </p:nvSpPr>
        <p:spPr>
          <a:xfrm>
            <a:off x="686237" y="742950"/>
            <a:ext cx="10694892" cy="1581485"/>
          </a:xfrm>
          <a:prstGeom prst="rect">
            <a:avLst/>
          </a:prstGeom>
          <a:solidFill>
            <a:srgbClr val="B3E4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3D834E-A64B-4DE6-B070-DD7C91F5D387}"/>
              </a:ext>
            </a:extLst>
          </p:cNvPr>
          <p:cNvSpPr>
            <a:spLocks noGrp="1"/>
          </p:cNvSpPr>
          <p:nvPr>
            <p:ph type="title"/>
          </p:nvPr>
        </p:nvSpPr>
        <p:spPr/>
        <p:txBody>
          <a:bodyPr/>
          <a:lstStyle/>
          <a:p>
            <a:r>
              <a:rPr lang="en-US" dirty="0">
                <a:solidFill>
                  <a:schemeClr val="tx1">
                    <a:lumMod val="85000"/>
                    <a:lumOff val="15000"/>
                  </a:schemeClr>
                </a:solidFill>
              </a:rPr>
              <a:t>Data analysis</a:t>
            </a:r>
          </a:p>
        </p:txBody>
      </p:sp>
      <p:pic>
        <p:nvPicPr>
          <p:cNvPr id="7" name="Content Placeholder 6">
            <a:extLst>
              <a:ext uri="{FF2B5EF4-FFF2-40B4-BE49-F238E27FC236}">
                <a16:creationId xmlns:a16="http://schemas.microsoft.com/office/drawing/2014/main" id="{F9DD4456-DD09-447C-8AF9-E77923E2EAE0}"/>
              </a:ext>
            </a:extLst>
          </p:cNvPr>
          <p:cNvPicPr>
            <a:picLocks noGrp="1" noChangeAspect="1"/>
          </p:cNvPicPr>
          <p:nvPr>
            <p:ph sz="half" idx="1"/>
          </p:nvPr>
        </p:nvPicPr>
        <p:blipFill>
          <a:blip r:embed="rId3"/>
          <a:srcRect/>
          <a:stretch/>
        </p:blipFill>
        <p:spPr>
          <a:xfrm>
            <a:off x="686236" y="2324436"/>
            <a:ext cx="5221745" cy="4022389"/>
          </a:xfrm>
          <a:solidFill>
            <a:schemeClr val="accent4">
              <a:lumMod val="40000"/>
              <a:lumOff val="60000"/>
            </a:schemeClr>
          </a:solidFill>
          <a:ln w="28575">
            <a:noFill/>
          </a:ln>
        </p:spPr>
      </p:pic>
      <p:pic>
        <p:nvPicPr>
          <p:cNvPr id="9" name="Content Placeholder 8">
            <a:extLst>
              <a:ext uri="{FF2B5EF4-FFF2-40B4-BE49-F238E27FC236}">
                <a16:creationId xmlns:a16="http://schemas.microsoft.com/office/drawing/2014/main" id="{0ACBA938-2839-4E16-8177-EA02E02BCE3D}"/>
              </a:ext>
            </a:extLst>
          </p:cNvPr>
          <p:cNvPicPr>
            <a:picLocks noGrp="1" noChangeAspect="1"/>
          </p:cNvPicPr>
          <p:nvPr>
            <p:ph sz="half" idx="2"/>
          </p:nvPr>
        </p:nvPicPr>
        <p:blipFill>
          <a:blip r:embed="rId4"/>
          <a:srcRect/>
          <a:stretch/>
        </p:blipFill>
        <p:spPr>
          <a:xfrm>
            <a:off x="5907982" y="2324436"/>
            <a:ext cx="5473147" cy="4022388"/>
          </a:xfrm>
          <a:solidFill>
            <a:schemeClr val="accent4">
              <a:lumMod val="40000"/>
              <a:lumOff val="60000"/>
            </a:schemeClr>
          </a:solidFill>
          <a:ln w="28575">
            <a:noFill/>
          </a:ln>
        </p:spPr>
      </p:pic>
      <p:sp>
        <p:nvSpPr>
          <p:cNvPr id="5" name="Content Placeholder 11">
            <a:extLst>
              <a:ext uri="{FF2B5EF4-FFF2-40B4-BE49-F238E27FC236}">
                <a16:creationId xmlns:a16="http://schemas.microsoft.com/office/drawing/2014/main" id="{5A6E41F4-5E5A-42CE-B50A-18D01AB7ACEC}"/>
              </a:ext>
            </a:extLst>
          </p:cNvPr>
          <p:cNvSpPr txBox="1">
            <a:spLocks/>
          </p:cNvSpPr>
          <p:nvPr/>
        </p:nvSpPr>
        <p:spPr>
          <a:xfrm>
            <a:off x="847151" y="1616254"/>
            <a:ext cx="8036745" cy="1177304"/>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dirty="0">
                <a:solidFill>
                  <a:schemeClr val="tx1">
                    <a:lumMod val="85000"/>
                    <a:lumOff val="15000"/>
                  </a:schemeClr>
                </a:solidFill>
              </a:rPr>
              <a:t>Testing the hypothesis that the more notifications a user receives will lead to a higher number of posts and actions.</a:t>
            </a:r>
          </a:p>
        </p:txBody>
      </p:sp>
    </p:spTree>
    <p:extLst>
      <p:ext uri="{BB962C8B-B14F-4D97-AF65-F5344CB8AC3E}">
        <p14:creationId xmlns:p14="http://schemas.microsoft.com/office/powerpoint/2010/main" val="510469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2000"/>
            <a:lum/>
          </a:blip>
          <a:srcRect/>
          <a:stretch>
            <a:fillRect l="-13000" r="-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C2839-DBE2-4477-8580-AA8550F8482D}"/>
              </a:ext>
            </a:extLst>
          </p:cNvPr>
          <p:cNvSpPr>
            <a:spLocks noGrp="1"/>
          </p:cNvSpPr>
          <p:nvPr>
            <p:ph type="title"/>
          </p:nvPr>
        </p:nvSpPr>
        <p:spPr>
          <a:xfrm>
            <a:off x="1071263" y="94488"/>
            <a:ext cx="9720072" cy="848192"/>
          </a:xfrm>
        </p:spPr>
        <p:txBody>
          <a:bodyPr/>
          <a:lstStyle/>
          <a:p>
            <a:r>
              <a:rPr lang="en-US" dirty="0">
                <a:solidFill>
                  <a:schemeClr val="bg1"/>
                </a:solidFill>
              </a:rPr>
              <a:t>Conclusions</a:t>
            </a:r>
          </a:p>
        </p:txBody>
      </p:sp>
      <p:graphicFrame>
        <p:nvGraphicFramePr>
          <p:cNvPr id="4" name="Table 4">
            <a:extLst>
              <a:ext uri="{FF2B5EF4-FFF2-40B4-BE49-F238E27FC236}">
                <a16:creationId xmlns:a16="http://schemas.microsoft.com/office/drawing/2014/main" id="{064FCA22-D8F1-4ABB-8A26-922A7BA14411}"/>
              </a:ext>
            </a:extLst>
          </p:cNvPr>
          <p:cNvGraphicFramePr>
            <a:graphicFrameLocks noGrp="1"/>
          </p:cNvGraphicFramePr>
          <p:nvPr>
            <p:ph idx="1"/>
            <p:extLst>
              <p:ext uri="{D42A27DB-BD31-4B8C-83A1-F6EECF244321}">
                <p14:modId xmlns:p14="http://schemas.microsoft.com/office/powerpoint/2010/main" val="2890321364"/>
              </p:ext>
            </p:extLst>
          </p:nvPr>
        </p:nvGraphicFramePr>
        <p:xfrm>
          <a:off x="179109" y="745913"/>
          <a:ext cx="11840065" cy="5812896"/>
        </p:xfrm>
        <a:graphic>
          <a:graphicData uri="http://schemas.openxmlformats.org/drawingml/2006/table">
            <a:tbl>
              <a:tblPr firstRow="1" bandRow="1">
                <a:tableStyleId>{5C22544A-7EE6-4342-B048-85BDC9FD1C3A}</a:tableStyleId>
              </a:tblPr>
              <a:tblGrid>
                <a:gridCol w="4777144">
                  <a:extLst>
                    <a:ext uri="{9D8B030D-6E8A-4147-A177-3AD203B41FA5}">
                      <a16:colId xmlns:a16="http://schemas.microsoft.com/office/drawing/2014/main" val="3809390475"/>
                    </a:ext>
                  </a:extLst>
                </a:gridCol>
                <a:gridCol w="1133462">
                  <a:extLst>
                    <a:ext uri="{9D8B030D-6E8A-4147-A177-3AD203B41FA5}">
                      <a16:colId xmlns:a16="http://schemas.microsoft.com/office/drawing/2014/main" val="1605225326"/>
                    </a:ext>
                  </a:extLst>
                </a:gridCol>
                <a:gridCol w="5929459">
                  <a:extLst>
                    <a:ext uri="{9D8B030D-6E8A-4147-A177-3AD203B41FA5}">
                      <a16:colId xmlns:a16="http://schemas.microsoft.com/office/drawing/2014/main" val="1886010621"/>
                    </a:ext>
                  </a:extLst>
                </a:gridCol>
              </a:tblGrid>
              <a:tr h="614045">
                <a:tc>
                  <a:txBody>
                    <a:bodyPr/>
                    <a:lstStyle/>
                    <a:p>
                      <a:r>
                        <a:rPr lang="en-US" dirty="0"/>
                        <a:t>Null Hypothesis</a:t>
                      </a:r>
                    </a:p>
                  </a:txBody>
                  <a:tcPr/>
                </a:tc>
                <a:tc>
                  <a:txBody>
                    <a:bodyPr/>
                    <a:lstStyle/>
                    <a:p>
                      <a:r>
                        <a:rPr lang="en-US" dirty="0"/>
                        <a:t>R-Value Squared</a:t>
                      </a:r>
                    </a:p>
                  </a:txBody>
                  <a:tcPr/>
                </a:tc>
                <a:tc>
                  <a:txBody>
                    <a:bodyPr/>
                    <a:lstStyle/>
                    <a:p>
                      <a:r>
                        <a:rPr lang="en-US" dirty="0"/>
                        <a:t>Answer</a:t>
                      </a:r>
                    </a:p>
                  </a:txBody>
                  <a:tcPr/>
                </a:tc>
                <a:extLst>
                  <a:ext uri="{0D108BD9-81ED-4DB2-BD59-A6C34878D82A}">
                    <a16:rowId xmlns:a16="http://schemas.microsoft.com/office/drawing/2014/main" val="2547245673"/>
                  </a:ext>
                </a:extLst>
              </a:tr>
              <a:tr h="750455">
                <a:tc>
                  <a:txBody>
                    <a:bodyPr/>
                    <a:lstStyle/>
                    <a:p>
                      <a:r>
                        <a:rPr lang="en-US" sz="1400" dirty="0"/>
                        <a:t>A higher number of students at a school does not impact number of posts </a:t>
                      </a:r>
                    </a:p>
                    <a:p>
                      <a:endParaRPr lang="en-US" sz="1400" dirty="0"/>
                    </a:p>
                  </a:txBody>
                  <a:tcPr/>
                </a:tc>
                <a:tc>
                  <a:txBody>
                    <a:bodyPr/>
                    <a:lstStyle/>
                    <a:p>
                      <a:r>
                        <a:rPr lang="en-US" sz="1400" dirty="0"/>
                        <a:t>0.004</a:t>
                      </a:r>
                    </a:p>
                  </a:txBody>
                  <a:tcPr/>
                </a:tc>
                <a:tc>
                  <a:txBody>
                    <a:bodyPr/>
                    <a:lstStyle/>
                    <a:p>
                      <a:r>
                        <a:rPr lang="en-US" sz="1400" dirty="0"/>
                        <a:t>We were unable to reject the null hypothesis as the data indeed suggested there is no correlation </a:t>
                      </a:r>
                    </a:p>
                  </a:txBody>
                  <a:tcPr/>
                </a:tc>
                <a:extLst>
                  <a:ext uri="{0D108BD9-81ED-4DB2-BD59-A6C34878D82A}">
                    <a16:rowId xmlns:a16="http://schemas.microsoft.com/office/drawing/2014/main" val="923816926"/>
                  </a:ext>
                </a:extLst>
              </a:tr>
              <a:tr h="750455">
                <a:tc>
                  <a:txBody>
                    <a:bodyPr/>
                    <a:lstStyle/>
                    <a:p>
                      <a:r>
                        <a:rPr lang="en-US" sz="1400" dirty="0"/>
                        <a:t>A higher number of students at a school does not impact the number of actions </a:t>
                      </a:r>
                    </a:p>
                    <a:p>
                      <a:endParaRPr lang="en-US" sz="1400" dirty="0"/>
                    </a:p>
                  </a:txBody>
                  <a:tcPr/>
                </a:tc>
                <a:tc>
                  <a:txBody>
                    <a:bodyPr/>
                    <a:lstStyle/>
                    <a:p>
                      <a:r>
                        <a:rPr lang="en-US" sz="1400" dirty="0"/>
                        <a:t>0.005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 were unable to reject the null hypothesis as the data indeed suggested there is no correlation </a:t>
                      </a:r>
                    </a:p>
                  </a:txBody>
                  <a:tcPr/>
                </a:tc>
                <a:extLst>
                  <a:ext uri="{0D108BD9-81ED-4DB2-BD59-A6C34878D82A}">
                    <a16:rowId xmlns:a16="http://schemas.microsoft.com/office/drawing/2014/main" val="2871065612"/>
                  </a:ext>
                </a:extLst>
              </a:tr>
              <a:tr h="974179">
                <a:tc>
                  <a:txBody>
                    <a:bodyPr/>
                    <a:lstStyle/>
                    <a:p>
                      <a:r>
                        <a:rPr lang="en-US" sz="1400" dirty="0"/>
                        <a:t>A higher number of followers a user has will lead to a higher number of posts</a:t>
                      </a:r>
                    </a:p>
                    <a:p>
                      <a:endParaRPr lang="en-US" sz="1400" dirty="0"/>
                    </a:p>
                  </a:txBody>
                  <a:tcPr/>
                </a:tc>
                <a:tc>
                  <a:txBody>
                    <a:bodyPr/>
                    <a:lstStyle/>
                    <a:p>
                      <a:r>
                        <a:rPr lang="en-US" sz="1400" dirty="0"/>
                        <a:t>0.3101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Although the data did not allow us to reject the null hypothesis, it did suggest that there is a mild correlation between the number of followers and user posts</a:t>
                      </a:r>
                    </a:p>
                    <a:p>
                      <a:endParaRPr lang="en-US" sz="1400" dirty="0"/>
                    </a:p>
                  </a:txBody>
                  <a:tcPr/>
                </a:tc>
                <a:extLst>
                  <a:ext uri="{0D108BD9-81ED-4DB2-BD59-A6C34878D82A}">
                    <a16:rowId xmlns:a16="http://schemas.microsoft.com/office/drawing/2014/main" val="3160568297"/>
                  </a:ext>
                </a:extLst>
              </a:tr>
              <a:tr h="974179">
                <a:tc>
                  <a:txBody>
                    <a:bodyPr/>
                    <a:lstStyle/>
                    <a:p>
                      <a:r>
                        <a:rPr lang="en-US" sz="1400" dirty="0"/>
                        <a:t>A higher number of followers a user does not change number of actions</a:t>
                      </a:r>
                    </a:p>
                    <a:p>
                      <a:endParaRPr lang="en-US" sz="1400" dirty="0"/>
                    </a:p>
                  </a:txBody>
                  <a:tcPr/>
                </a:tc>
                <a:tc>
                  <a:txBody>
                    <a:bodyPr/>
                    <a:lstStyle/>
                    <a:p>
                      <a:r>
                        <a:rPr lang="en-US" sz="1400" dirty="0"/>
                        <a:t>0.6137</a:t>
                      </a:r>
                    </a:p>
                  </a:txBody>
                  <a:tcPr/>
                </a:tc>
                <a:tc>
                  <a:txBody>
                    <a:bodyPr/>
                    <a:lstStyle/>
                    <a:p>
                      <a:r>
                        <a:rPr lang="en-US" sz="1400" dirty="0"/>
                        <a:t>We can reject the null hypothesis and accept the alternative hypothesis as the data indicated there is a stronger relationship between a higher number of followers and actions by the user</a:t>
                      </a:r>
                    </a:p>
                  </a:txBody>
                  <a:tcPr/>
                </a:tc>
                <a:extLst>
                  <a:ext uri="{0D108BD9-81ED-4DB2-BD59-A6C34878D82A}">
                    <a16:rowId xmlns:a16="http://schemas.microsoft.com/office/drawing/2014/main" val="3341555598"/>
                  </a:ext>
                </a:extLst>
              </a:tr>
              <a:tr h="749369">
                <a:tc>
                  <a:txBody>
                    <a:bodyPr/>
                    <a:lstStyle/>
                    <a:p>
                      <a:r>
                        <a:rPr lang="en-US" sz="1400" dirty="0"/>
                        <a:t>The more likes a user receives will not inspire more posts by the user</a:t>
                      </a:r>
                    </a:p>
                  </a:txBody>
                  <a:tcPr/>
                </a:tc>
                <a:tc>
                  <a:txBody>
                    <a:bodyPr/>
                    <a:lstStyle/>
                    <a:p>
                      <a:r>
                        <a:rPr lang="en-US" sz="1400" dirty="0"/>
                        <a:t>0.5107</a:t>
                      </a:r>
                    </a:p>
                  </a:txBody>
                  <a:tcPr/>
                </a:tc>
                <a:tc>
                  <a:txBody>
                    <a:bodyPr/>
                    <a:lstStyle/>
                    <a:p>
                      <a:r>
                        <a:rPr lang="en-US" sz="1400" dirty="0"/>
                        <a:t>We can accept the alternative hypothesis, as we observed that a higher number of likes does have a moderate correlation to the number of posts</a:t>
                      </a:r>
                    </a:p>
                  </a:txBody>
                  <a:tcPr/>
                </a:tc>
                <a:extLst>
                  <a:ext uri="{0D108BD9-81ED-4DB2-BD59-A6C34878D82A}">
                    <a16:rowId xmlns:a16="http://schemas.microsoft.com/office/drawing/2014/main" val="2818769239"/>
                  </a:ext>
                </a:extLst>
              </a:tr>
              <a:tr h="974179">
                <a:tc>
                  <a:txBody>
                    <a:bodyPr/>
                    <a:lstStyle/>
                    <a:p>
                      <a:r>
                        <a:rPr lang="en-US" sz="1400" dirty="0"/>
                        <a:t>The more likes a user receives will inspire more actions by the user</a:t>
                      </a:r>
                    </a:p>
                    <a:p>
                      <a:endParaRPr lang="en-US" sz="1400" dirty="0"/>
                    </a:p>
                  </a:txBody>
                  <a:tcPr/>
                </a:tc>
                <a:tc>
                  <a:txBody>
                    <a:bodyPr/>
                    <a:lstStyle/>
                    <a:p>
                      <a:r>
                        <a:rPr lang="en-US" sz="1400" dirty="0"/>
                        <a:t>0.5839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 can accept the alternative hypothesis, as we observed that a higher number of likes does have a moderate correlation to the number of actions</a:t>
                      </a:r>
                    </a:p>
                    <a:p>
                      <a:endParaRPr lang="en-US" sz="1400" dirty="0"/>
                    </a:p>
                  </a:txBody>
                  <a:tcPr/>
                </a:tc>
                <a:extLst>
                  <a:ext uri="{0D108BD9-81ED-4DB2-BD59-A6C34878D82A}">
                    <a16:rowId xmlns:a16="http://schemas.microsoft.com/office/drawing/2014/main" val="1845699710"/>
                  </a:ext>
                </a:extLst>
              </a:tr>
            </a:tbl>
          </a:graphicData>
        </a:graphic>
      </p:graphicFrame>
    </p:spTree>
    <p:extLst>
      <p:ext uri="{BB962C8B-B14F-4D97-AF65-F5344CB8AC3E}">
        <p14:creationId xmlns:p14="http://schemas.microsoft.com/office/powerpoint/2010/main" val="8643424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88A2F88-55C5-4ED1-9541-807C65424763}">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4F44C90D-2A62-4985-9618-3460247437B1}">
  <ds:schemaRefs>
    <ds:schemaRef ds:uri="http://schemas.microsoft.com/sharepoint/v3/contenttype/forms"/>
  </ds:schemaRefs>
</ds:datastoreItem>
</file>

<file path=customXml/itemProps3.xml><?xml version="1.0" encoding="utf-8"?>
<ds:datastoreItem xmlns:ds="http://schemas.openxmlformats.org/officeDocument/2006/customXml" ds:itemID="{B61EAB5F-88FC-4FAE-AE3C-037A3C365EB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Integral design</Template>
  <TotalTime>228</TotalTime>
  <Words>606</Words>
  <Application>Microsoft Office PowerPoint</Application>
  <PresentationFormat>Widescreen</PresentationFormat>
  <Paragraphs>53</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Tw Cen MT</vt:lpstr>
      <vt:lpstr>Tw Cen MT Condensed</vt:lpstr>
      <vt:lpstr>Wingdings</vt:lpstr>
      <vt:lpstr>Wingdings 3</vt:lpstr>
      <vt:lpstr>Integral</vt:lpstr>
      <vt:lpstr>Team moneyball</vt:lpstr>
      <vt:lpstr>Introduction</vt:lpstr>
      <vt:lpstr>Questions we wanted to answer</vt:lpstr>
      <vt:lpstr>Data source</vt:lpstr>
      <vt:lpstr>Data Exploration and cleaning</vt:lpstr>
      <vt:lpstr>Data analysis</vt:lpstr>
      <vt:lpstr>Data analysis</vt:lpstr>
      <vt:lpstr>Data analysis</vt:lpstr>
      <vt:lpstr>Conclusions</vt:lpstr>
      <vt:lpstr>Implications and Takeaways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moneyball</dc:title>
  <dc:creator>Kadien Peart</dc:creator>
  <cp:lastModifiedBy>Kadien Peart</cp:lastModifiedBy>
  <cp:revision>8</cp:revision>
  <dcterms:created xsi:type="dcterms:W3CDTF">2022-05-01T14:53:43Z</dcterms:created>
  <dcterms:modified xsi:type="dcterms:W3CDTF">2022-05-01T18:42:04Z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